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8" r:id="rId6"/>
    <p:sldId id="706" r:id="rId7"/>
    <p:sldId id="493" r:id="rId8"/>
    <p:sldId id="701" r:id="rId9"/>
    <p:sldId id="702" r:id="rId10"/>
    <p:sldId id="703" r:id="rId11"/>
    <p:sldId id="704" r:id="rId12"/>
    <p:sldId id="694" r:id="rId13"/>
    <p:sldId id="494" r:id="rId14"/>
    <p:sldId id="495" r:id="rId15"/>
    <p:sldId id="496" r:id="rId16"/>
    <p:sldId id="497" r:id="rId17"/>
  </p:sldIdLst>
  <p:sldSz cx="12192000" cy="6858000"/>
  <p:notesSz cx="6858000" cy="9144000"/>
  <p:embeddedFontLst>
    <p:embeddedFont>
      <p:font typeface="Open Sans Light" panose="020B060402020202020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84D49"/>
    <a:srgbClr val="D9D9D9"/>
    <a:srgbClr val="CC4141"/>
    <a:srgbClr val="F3F3F3"/>
    <a:srgbClr val="FFA3A3"/>
    <a:srgbClr val="CC4542"/>
    <a:srgbClr val="3399FF"/>
    <a:srgbClr val="A9AAA9"/>
    <a:srgbClr val="343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03" autoAdjust="0"/>
    <p:restoredTop sz="78886" autoAdjust="0"/>
  </p:normalViewPr>
  <p:slideViewPr>
    <p:cSldViewPr snapToGrid="0">
      <p:cViewPr varScale="1">
        <p:scale>
          <a:sx n="54" d="100"/>
          <a:sy n="54" d="100"/>
        </p:scale>
        <p:origin x="1056" y="2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-38388"/>
    </p:cViewPr>
  </p:sorterViewPr>
  <p:notesViewPr>
    <p:cSldViewPr snapToGrid="0">
      <p:cViewPr varScale="1">
        <p:scale>
          <a:sx n="89" d="100"/>
          <a:sy n="89" d="100"/>
        </p:scale>
        <p:origin x="379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6499A-DF39-4841-A55A-0EC9E46ADF87}" type="datetimeFigureOut">
              <a:rPr lang="en-US" smtClean="0"/>
              <a:t>11/27/2015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7A698-1D8D-48F0-97D5-2EAC48BD1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437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7FCCA-FB4C-437E-BE2B-E7B59BDC2CDF}" type="datetimeFigureOut">
              <a:rPr lang="en-AU" smtClean="0"/>
              <a:t>27/11/2015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26486-381D-4498-A648-2425296108D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8988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230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1340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tIns="46800" bIns="4680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52902" y="1828801"/>
            <a:ext cx="10600898" cy="4391024"/>
          </a:xfrm>
        </p:spPr>
        <p:txBody>
          <a:bodyPr tIns="46800" bIns="4680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6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(Screensho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56147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27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6146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5781675"/>
            <a:ext cx="10686196" cy="606425"/>
          </a:xfrm>
          <a:solidFill>
            <a:schemeClr val="tx1">
              <a:alpha val="75000"/>
            </a:schemeClr>
          </a:solidFill>
        </p:spPr>
        <p:txBody>
          <a:bodyPr anchor="ctr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399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343025"/>
            <a:ext cx="5095876" cy="3848100"/>
          </a:xfrm>
          <a:solidFill>
            <a:schemeClr val="tx1">
              <a:alpha val="75000"/>
            </a:schemeClr>
          </a:solidFill>
        </p:spPr>
        <p:txBody>
          <a:bodyPr lIns="360000" anchor="ctr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AU" dirty="0" smtClean="0"/>
              <a:t>Alternative Image Caption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110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1976590"/>
            <a:ext cx="10686196" cy="2176309"/>
          </a:xfrm>
          <a:solidFill>
            <a:schemeClr val="tx1">
              <a:alpha val="75000"/>
            </a:schemeClr>
          </a:solidFill>
        </p:spPr>
        <p:txBody>
          <a:bodyPr lIns="720000" tIns="46800" rIns="720000"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52902" y="4257676"/>
            <a:ext cx="10686196" cy="676274"/>
          </a:xfrm>
        </p:spPr>
        <p:txBody>
          <a:bodyPr anchor="ctr">
            <a:noAutofit/>
          </a:bodyPr>
          <a:lstStyle>
            <a:lvl1pPr algn="r">
              <a:defRPr sz="1800"/>
            </a:lvl1pPr>
            <a:lvl2pPr algn="r">
              <a:defRPr sz="1800"/>
            </a:lvl2pPr>
            <a:lvl3pPr algn="r">
              <a:defRPr sz="1800"/>
            </a:lvl3pPr>
            <a:lvl4pPr algn="r">
              <a:defRPr sz="1800"/>
            </a:lvl4pPr>
            <a:lvl5pPr algn="r">
              <a:defRPr sz="1800"/>
            </a:lvl5pPr>
          </a:lstStyle>
          <a:p>
            <a:pPr lvl="0"/>
            <a:r>
              <a:rPr lang="en-US" dirty="0" smtClean="0"/>
              <a:t>Speaker,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058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10686196" cy="6222332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80831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100"/>
            <a:ext cx="5095239" cy="456882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Cake is better because they are soft and sweet</a:t>
            </a:r>
          </a:p>
          <a:p>
            <a:pPr lvl="0"/>
            <a:endParaRPr 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43650" y="1689100"/>
            <a:ext cx="5095448" cy="456882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Pie is better because they are meaty and full of gravy. Oh my god, I love gravy.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162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s 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43650" y="1689100"/>
            <a:ext cx="5095448" cy="454977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Tx/>
              <a:buBlip>
                <a:blip r:embed="rId2"/>
              </a:buBlip>
              <a:defRPr sz="2400" baseline="0"/>
            </a:lvl1pPr>
          </a:lstStyle>
          <a:p>
            <a:pPr lvl="0"/>
            <a:r>
              <a:rPr lang="en-AU" dirty="0" smtClean="0"/>
              <a:t>Cons</a:t>
            </a:r>
          </a:p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52902" y="1689100"/>
            <a:ext cx="5095239" cy="454977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Tx/>
              <a:buBlip>
                <a:blip r:embed="rId3"/>
              </a:buBlip>
              <a:defRPr sz="2400" baseline="0"/>
            </a:lvl1pPr>
          </a:lstStyle>
          <a:p>
            <a:pPr lvl="0"/>
            <a:r>
              <a:rPr lang="en-AU" dirty="0" smtClean="0"/>
              <a:t>Pros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559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099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Cake</a:t>
            </a:r>
          </a:p>
          <a:p>
            <a:pPr lvl="0"/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419601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Pie</a:t>
            </a:r>
          </a:p>
          <a:p>
            <a:pPr lvl="0"/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086299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 dirty="0" smtClean="0"/>
              <a:t>New Contestant Appears</a:t>
            </a:r>
          </a:p>
          <a:p>
            <a:pPr lvl="0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55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243555"/>
            <a:ext cx="10515600" cy="680137"/>
          </a:xfrm>
        </p:spPr>
        <p:txBody>
          <a:bodyPr lIns="180000" tIns="90000" rIns="180000" bIns="90000" anchor="ctr">
            <a:normAutofit/>
          </a:bodyPr>
          <a:lstStyle>
            <a:lvl4pPr marL="1371600" indent="0" algn="r">
              <a:lnSpc>
                <a:spcPct val="100000"/>
              </a:lnSpc>
              <a:buNone/>
              <a:defRPr sz="1800" i="0" baseline="0"/>
            </a:lvl4pPr>
          </a:lstStyle>
          <a:p>
            <a:pPr lvl="3"/>
            <a:r>
              <a:rPr lang="en-AU" dirty="0" smtClean="0"/>
              <a:t>Speaker,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987063"/>
            <a:ext cx="10515600" cy="2178458"/>
          </a:xfrm>
          <a:solidFill>
            <a:schemeClr val="tx1">
              <a:alpha val="75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“I don’t know how it’s possible, but Rebecca is just so cool. If only I could be that cool.”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75761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4268277" cy="2671011"/>
          </a:xfrm>
        </p:spPr>
        <p:txBody>
          <a:bodyPr lIns="180000" tIns="46800" rIns="180000" bIns="46800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52475" y="3162300"/>
            <a:ext cx="4268788" cy="305752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6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5"/>
          </p:nvPr>
        </p:nvSpPr>
        <p:spPr>
          <a:xfrm>
            <a:off x="752475" y="6356350"/>
            <a:ext cx="426870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7566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52902" y="368300"/>
            <a:ext cx="10686196" cy="58610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24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77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0" y="67234"/>
            <a:ext cx="12192000" cy="6790765"/>
          </a:xfrm>
          <a:noFill/>
        </p:spPr>
        <p:txBody>
          <a:bodyPr>
            <a:norm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7"/>
            <a:ext cx="6923965" cy="552973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AU" baseline="0" dirty="0" smtClean="0"/>
              <a:t>Title with Optional Background Image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37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lack_lines_v03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350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8"/>
            <a:ext cx="6923965" cy="552972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AU" baseline="0" dirty="0" smtClean="0"/>
              <a:t>Title with Video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80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036" y="1690688"/>
            <a:ext cx="6171061" cy="610035"/>
          </a:xfrm>
          <a:noFill/>
        </p:spPr>
        <p:txBody>
          <a:bodyPr lIns="180000" tIns="90000" rIns="180000" bIns="900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Credentials, qualifications, </a:t>
            </a:r>
            <a:r>
              <a:rPr lang="en-US" dirty="0" err="1" smtClean="0"/>
              <a:t>etc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7" y="368968"/>
            <a:ext cx="6171060" cy="1321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5267325" y="2300724"/>
            <a:ext cx="6171773" cy="3947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>
          <a:xfrm>
            <a:off x="5267324" y="6356350"/>
            <a:ext cx="617177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60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1321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267325" y="1828800"/>
            <a:ext cx="6171773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>
          <a:xfrm>
            <a:off x="5267324" y="6356350"/>
            <a:ext cx="6171773" cy="365125"/>
          </a:xfrm>
        </p:spPr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5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296" y="1080174"/>
            <a:ext cx="6923690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Item #1</a:t>
            </a:r>
            <a:endParaRPr lang="en-AU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5268296" y="3576416"/>
            <a:ext cx="6923689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Item #4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5268036" y="2744336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Item #3</a:t>
            </a:r>
            <a:endParaRPr lang="en-US" dirty="0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18" hasCustomPrompt="1"/>
          </p:nvPr>
        </p:nvSpPr>
        <p:spPr>
          <a:xfrm>
            <a:off x="5268036" y="4408497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 smtClean="0"/>
              <a:t>Item #5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9" hasCustomPrompt="1"/>
          </p:nvPr>
        </p:nvSpPr>
        <p:spPr>
          <a:xfrm>
            <a:off x="5268034" y="5240577"/>
            <a:ext cx="6923965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Item #6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268035" y="1912255"/>
            <a:ext cx="6923964" cy="703712"/>
          </a:xfrm>
          <a:solidFill>
            <a:schemeClr val="tx1">
              <a:alpha val="75000"/>
            </a:schemeClr>
          </a:solidFill>
        </p:spPr>
        <p:txBody>
          <a:bodyPr lIns="180000" rIns="180000" anchor="ctr" anchorCtr="0"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 dirty="0" smtClean="0"/>
              <a:t>Item #2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682790"/>
            <a:ext cx="4342975" cy="5689600"/>
          </a:xfr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849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0">
            <a:alphaModFix amt="75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1321720"/>
          </a:xfrm>
          <a:prstGeom prst="rect">
            <a:avLst/>
          </a:prstGeom>
          <a:noFill/>
          <a:effectLst/>
        </p:spPr>
        <p:txBody>
          <a:bodyPr vert="horz" lIns="180000" tIns="46800" rIns="180000" bIns="4680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02" y="1825625"/>
            <a:ext cx="10686196" cy="4394200"/>
          </a:xfrm>
          <a:prstGeom prst="rect">
            <a:avLst/>
          </a:prstGeom>
        </p:spPr>
        <p:txBody>
          <a:bodyPr vert="horz" lIns="180000" tIns="46800" rIns="180000" bIns="4680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12192000" cy="54590"/>
          </a:xfrm>
          <a:prstGeom prst="rect">
            <a:avLst/>
          </a:prstGeom>
          <a:solidFill>
            <a:srgbClr val="CC4141"/>
          </a:solidFill>
          <a:ln>
            <a:noFill/>
          </a:ln>
          <a:effectLst>
            <a:outerShdw blurRad="12700" dist="127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52902" y="6356350"/>
            <a:ext cx="106861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39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21" r:id="rId2"/>
    <p:sldLayoutId id="2147483678" r:id="rId3"/>
    <p:sldLayoutId id="2147483679" r:id="rId4"/>
    <p:sldLayoutId id="2147483664" r:id="rId5"/>
    <p:sldLayoutId id="2147483680" r:id="rId6"/>
    <p:sldLayoutId id="2147483672" r:id="rId7"/>
    <p:sldLayoutId id="2147483682" r:id="rId8"/>
    <p:sldLayoutId id="2147483673" r:id="rId9"/>
    <p:sldLayoutId id="2147483667" r:id="rId10"/>
    <p:sldLayoutId id="2147483669" r:id="rId11"/>
    <p:sldLayoutId id="2147483674" r:id="rId12"/>
    <p:sldLayoutId id="2147483676" r:id="rId13"/>
    <p:sldLayoutId id="2147483675" r:id="rId14"/>
    <p:sldLayoutId id="2147483699" r:id="rId15"/>
    <p:sldLayoutId id="2147483701" r:id="rId16"/>
    <p:sldLayoutId id="2147483700" r:id="rId17"/>
    <p:sldLayoutId id="2147483724" r:id="rId1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rules.ssw.com.au/SoftwareDevelopment/RulesToBetterWebAPI/Pages/Default.aspx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body" sz="quarter" idx="4294967295"/>
          </p:nvPr>
        </p:nvSpPr>
        <p:spPr>
          <a:xfrm>
            <a:off x="752902" y="436728"/>
            <a:ext cx="10686197" cy="5940327"/>
          </a:xfrm>
        </p:spPr>
        <p:txBody>
          <a:bodyPr anchor="b"/>
          <a:lstStyle/>
          <a:p>
            <a:pPr algn="ctr"/>
            <a:endParaRPr lang="en-AU" sz="1800" dirty="0" smtClean="0"/>
          </a:p>
          <a:p>
            <a:pPr algn="ctr"/>
            <a:r>
              <a:rPr lang="en-AU" sz="2400" dirty="0" smtClean="0"/>
              <a:t>Enterprise Software Development</a:t>
            </a:r>
            <a:endParaRPr lang="en-AU" sz="1800" dirty="0"/>
          </a:p>
          <a:p>
            <a:pPr algn="ctr"/>
            <a:endParaRPr lang="en-AU" sz="1800" dirty="0" smtClean="0"/>
          </a:p>
          <a:p>
            <a:pPr algn="ctr"/>
            <a:endParaRPr lang="en-AU" sz="1800" dirty="0"/>
          </a:p>
          <a:p>
            <a:pPr algn="ctr"/>
            <a:endParaRPr lang="en-AU" sz="1800" dirty="0"/>
          </a:p>
        </p:txBody>
      </p:sp>
      <p:sp>
        <p:nvSpPr>
          <p:cNvPr id="3" name="Subtitle 12"/>
          <p:cNvSpPr txBox="1">
            <a:spLocks/>
          </p:cNvSpPr>
          <p:nvPr/>
        </p:nvSpPr>
        <p:spPr>
          <a:xfrm>
            <a:off x="2727064" y="4365755"/>
            <a:ext cx="6571129" cy="5529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165" y="2143040"/>
            <a:ext cx="3415748" cy="1818886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52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928020"/>
          </a:xfrm>
        </p:spPr>
        <p:txBody>
          <a:bodyPr/>
          <a:lstStyle/>
          <a:p>
            <a:r>
              <a:rPr lang="en-GB" dirty="0" smtClean="0"/>
              <a:t>MVC – Partials… the problems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91527"/>
            <a:ext cx="12191999" cy="4464823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7755628" y="2351753"/>
            <a:ext cx="3820439" cy="1528176"/>
          </a:xfrm>
          <a:prstGeom prst="wedgeRoundRectCallout">
            <a:avLst>
              <a:gd name="adj1" fmla="val -144079"/>
              <a:gd name="adj2" fmla="val -34847"/>
              <a:gd name="adj3" fmla="val 16667"/>
            </a:avLst>
          </a:prstGeom>
          <a:solidFill>
            <a:schemeClr val="bg1">
              <a:alpha val="69804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solidFill>
                  <a:schemeClr val="tx1"/>
                </a:solidFill>
              </a:rPr>
              <a:t>Could get messy with if statements blocks mixed with html</a:t>
            </a:r>
            <a:endParaRPr lang="en-AU" b="1" dirty="0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7755628" y="4476056"/>
            <a:ext cx="3820439" cy="1528176"/>
          </a:xfrm>
          <a:prstGeom prst="wedgeRoundRectCallout">
            <a:avLst>
              <a:gd name="adj1" fmla="val -48341"/>
              <a:gd name="adj2" fmla="val 20834"/>
              <a:gd name="adj3" fmla="val 16667"/>
            </a:avLst>
          </a:prstGeom>
          <a:solidFill>
            <a:schemeClr val="bg1">
              <a:alpha val="69804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solidFill>
                  <a:schemeClr val="tx1"/>
                </a:solidFill>
              </a:rPr>
              <a:t>How can I test?</a:t>
            </a:r>
            <a:endParaRPr lang="en-AU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60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7801" y="367379"/>
            <a:ext cx="6146799" cy="1240703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The fix… put the logic in a controller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r="12070"/>
          <a:stretch/>
        </p:blipFill>
        <p:spPr>
          <a:xfrm>
            <a:off x="5488115" y="3813175"/>
            <a:ext cx="6703885" cy="2908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700" y="50800"/>
            <a:ext cx="5067300" cy="3616495"/>
          </a:xfrm>
          <a:prstGeom prst="rect">
            <a:avLst/>
          </a:prstGeom>
        </p:spPr>
      </p:pic>
      <p:sp>
        <p:nvSpPr>
          <p:cNvPr id="15" name="Rounded Rectangular Callout 14"/>
          <p:cNvSpPr/>
          <p:nvPr/>
        </p:nvSpPr>
        <p:spPr>
          <a:xfrm>
            <a:off x="993992" y="1879936"/>
            <a:ext cx="3820439" cy="861927"/>
          </a:xfrm>
          <a:prstGeom prst="wedgeRoundRectCallout">
            <a:avLst>
              <a:gd name="adj1" fmla="val 112552"/>
              <a:gd name="adj2" fmla="val -30692"/>
              <a:gd name="adj3" fmla="val 16667"/>
            </a:avLst>
          </a:prstGeom>
          <a:solidFill>
            <a:schemeClr val="bg1">
              <a:alpha val="69804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solidFill>
                  <a:schemeClr val="tx1"/>
                </a:solidFill>
              </a:rPr>
              <a:t>Create an action on the controller that has the logic</a:t>
            </a:r>
            <a:endParaRPr lang="en-AU" b="1" dirty="0">
              <a:solidFill>
                <a:schemeClr val="tx1"/>
              </a:solidFill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2504161" y="3105986"/>
            <a:ext cx="3820439" cy="775701"/>
          </a:xfrm>
          <a:prstGeom prst="wedgeRoundRectCallout">
            <a:avLst>
              <a:gd name="adj1" fmla="val 58540"/>
              <a:gd name="adj2" fmla="val 313631"/>
              <a:gd name="adj3" fmla="val 16667"/>
            </a:avLst>
          </a:prstGeom>
          <a:solidFill>
            <a:schemeClr val="bg1">
              <a:alpha val="69804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solidFill>
                  <a:schemeClr val="tx1"/>
                </a:solidFill>
              </a:rPr>
              <a:t>Render the action on the page</a:t>
            </a:r>
            <a:endParaRPr lang="en-AU" b="1" dirty="0">
              <a:solidFill>
                <a:schemeClr val="tx1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177801" y="4438149"/>
            <a:ext cx="4940300" cy="2000751"/>
          </a:xfrm>
          <a:prstGeom prst="wedgeRoundRectCallout">
            <a:avLst>
              <a:gd name="adj1" fmla="val 30112"/>
              <a:gd name="adj2" fmla="val 37843"/>
              <a:gd name="adj3" fmla="val 16667"/>
            </a:avLst>
          </a:prstGeom>
          <a:solidFill>
            <a:schemeClr val="bg1">
              <a:alpha val="69804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 smtClean="0">
                <a:solidFill>
                  <a:schemeClr val="tx1"/>
                </a:solidFill>
              </a:rPr>
              <a:t>Fixes the problem but…</a:t>
            </a:r>
          </a:p>
          <a:p>
            <a:endParaRPr lang="en-AU" b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dirty="0" smtClean="0">
                <a:solidFill>
                  <a:schemeClr val="tx1"/>
                </a:solidFill>
              </a:rPr>
              <a:t>Partials now combined with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dirty="0" smtClean="0">
                <a:solidFill>
                  <a:schemeClr val="tx1"/>
                </a:solidFill>
              </a:rPr>
              <a:t>Make controllers fat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b="1" dirty="0" smtClean="0">
                <a:solidFill>
                  <a:schemeClr val="tx1"/>
                </a:solidFill>
              </a:rPr>
              <a:t>Component is not completely separate</a:t>
            </a:r>
            <a:endParaRPr lang="en-AU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14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Or use… New - View Components 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smtClean="0"/>
              <a:t>Similar </a:t>
            </a:r>
            <a:r>
              <a:rPr lang="en-GB" dirty="0"/>
              <a:t>to partial </a:t>
            </a:r>
            <a:r>
              <a:rPr lang="en-GB" dirty="0" smtClean="0"/>
              <a:t>views, but more </a:t>
            </a:r>
            <a:r>
              <a:rPr lang="en-GB" dirty="0"/>
              <a:t>powerful. </a:t>
            </a:r>
            <a:endParaRPr lang="en-GB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smtClean="0"/>
              <a:t>Includes </a:t>
            </a:r>
            <a:r>
              <a:rPr lang="en-GB" dirty="0"/>
              <a:t>the same </a:t>
            </a:r>
            <a:r>
              <a:rPr lang="en-GB" b="1" dirty="0"/>
              <a:t>separation-of-concerns</a:t>
            </a:r>
            <a:r>
              <a:rPr lang="en-GB" dirty="0"/>
              <a:t> </a:t>
            </a:r>
            <a:r>
              <a:rPr lang="en-GB" dirty="0" smtClean="0"/>
              <a:t>+ testability found </a:t>
            </a:r>
            <a:r>
              <a:rPr lang="en-GB" dirty="0"/>
              <a:t>between a controller and view. </a:t>
            </a:r>
            <a:endParaRPr lang="en-GB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smtClean="0"/>
              <a:t>Like </a:t>
            </a:r>
            <a:r>
              <a:rPr lang="en-GB" dirty="0"/>
              <a:t>a </a:t>
            </a:r>
            <a:r>
              <a:rPr lang="en-GB" dirty="0" smtClean="0"/>
              <a:t>mini-controller—responsible </a:t>
            </a:r>
            <a:r>
              <a:rPr lang="en-GB" dirty="0"/>
              <a:t>for rendering a chunk rather than a whole response. </a:t>
            </a:r>
            <a:endParaRPr lang="en-GB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 smtClean="0"/>
              <a:t>Can solve </a:t>
            </a:r>
            <a:r>
              <a:rPr lang="en-GB" dirty="0"/>
              <a:t>any problem that </a:t>
            </a:r>
            <a:r>
              <a:rPr lang="en-GB" dirty="0" smtClean="0"/>
              <a:t>is </a:t>
            </a:r>
            <a:r>
              <a:rPr lang="en-GB" dirty="0"/>
              <a:t>too </a:t>
            </a:r>
            <a:r>
              <a:rPr lang="en-GB" dirty="0" smtClean="0"/>
              <a:t>complex or messy </a:t>
            </a:r>
            <a:r>
              <a:rPr lang="en-GB" dirty="0"/>
              <a:t>with a partial, such as: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dirty="0"/>
              <a:t>Login </a:t>
            </a:r>
            <a:r>
              <a:rPr lang="en-GB" dirty="0" smtClean="0"/>
              <a:t>panel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dirty="0" smtClean="0"/>
              <a:t>Dynamic </a:t>
            </a:r>
            <a:r>
              <a:rPr lang="en-GB" dirty="0"/>
              <a:t>navigation menus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dirty="0" smtClean="0"/>
              <a:t>Tag </a:t>
            </a:r>
            <a:r>
              <a:rPr lang="en-GB" dirty="0"/>
              <a:t>cloud (where it queries the database)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dirty="0" smtClean="0"/>
              <a:t>Shopping cart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8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0"/>
            <a:ext cx="12192000" cy="701107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90800" y="2029811"/>
            <a:ext cx="3721100" cy="355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8305800" y="4445000"/>
            <a:ext cx="3746500" cy="1231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5613400" y="4216400"/>
            <a:ext cx="3771900" cy="10414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070600" y="5156200"/>
            <a:ext cx="3314700" cy="330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458200" y="3390900"/>
            <a:ext cx="3073400" cy="584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ounded Rectangular Callout 13"/>
          <p:cNvSpPr/>
          <p:nvPr/>
        </p:nvSpPr>
        <p:spPr>
          <a:xfrm>
            <a:off x="8084680" y="1003386"/>
            <a:ext cx="3820439" cy="1528176"/>
          </a:xfrm>
          <a:prstGeom prst="wedgeRoundRectCallout">
            <a:avLst>
              <a:gd name="adj1" fmla="val -109507"/>
              <a:gd name="adj2" fmla="val 81501"/>
              <a:gd name="adj3" fmla="val 16667"/>
            </a:avLst>
          </a:prstGeom>
          <a:solidFill>
            <a:srgbClr val="FFFFFF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solidFill>
                  <a:schemeClr val="tx1"/>
                </a:solidFill>
              </a:rPr>
              <a:t>Logic in the component can be unit tested.  </a:t>
            </a:r>
            <a:br>
              <a:rPr lang="en-AU" b="1" dirty="0" smtClean="0">
                <a:solidFill>
                  <a:schemeClr val="tx1"/>
                </a:solidFill>
              </a:rPr>
            </a:br>
            <a:r>
              <a:rPr lang="en-AU" b="1" dirty="0" smtClean="0">
                <a:solidFill>
                  <a:schemeClr val="tx1"/>
                </a:solidFill>
              </a:rPr>
              <a:t/>
            </a:r>
            <a:br>
              <a:rPr lang="en-AU" b="1" dirty="0" smtClean="0">
                <a:solidFill>
                  <a:schemeClr val="tx1"/>
                </a:solidFill>
              </a:rPr>
            </a:br>
            <a:r>
              <a:rPr lang="en-AU" b="1" dirty="0" smtClean="0">
                <a:solidFill>
                  <a:schemeClr val="tx1"/>
                </a:solidFill>
              </a:rPr>
              <a:t>Views separated from logic</a:t>
            </a:r>
            <a:endParaRPr lang="en-AU" b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35062" y="2945305"/>
            <a:ext cx="978338" cy="354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784" y="5816412"/>
            <a:ext cx="809632" cy="8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38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2" grpId="0" animBg="1"/>
      <p:bldP spid="14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3" b="8203"/>
          <a:stretch>
            <a:fillRect/>
          </a:stretch>
        </p:blipFill>
        <p:spPr/>
      </p:pic>
      <p:sp>
        <p:nvSpPr>
          <p:cNvPr id="15" name="Text Placeholder 1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@Adamstephensen | Solution Architect @ SSW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1" y="1343025"/>
            <a:ext cx="7620000" cy="3848100"/>
          </a:xfrm>
        </p:spPr>
        <p:txBody>
          <a:bodyPr/>
          <a:lstStyle/>
          <a:p>
            <a:pPr algn="ctr"/>
            <a:r>
              <a:rPr lang="en-AU" sz="4400" dirty="0" smtClean="0"/>
              <a:t>WHAT’S NEW IN </a:t>
            </a:r>
            <a:r>
              <a:rPr lang="en-AU" sz="4400" dirty="0" smtClean="0"/>
              <a:t/>
            </a:r>
            <a:br>
              <a:rPr lang="en-AU" sz="4400" dirty="0" smtClean="0"/>
            </a:br>
            <a:r>
              <a:rPr lang="en-AU" sz="4400" dirty="0" smtClean="0"/>
              <a:t>ASP.NET MVC 6</a:t>
            </a:r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>
                <a:solidFill>
                  <a:schemeClr val="bg1"/>
                </a:solidFill>
              </a:rPr>
              <a:t>Join the Conversation #VS2015 @</a:t>
            </a:r>
            <a:r>
              <a:rPr lang="en-AU" dirty="0" err="1" smtClean="0">
                <a:solidFill>
                  <a:schemeClr val="bg1"/>
                </a:solidFill>
              </a:rPr>
              <a:t>DuncHunter</a:t>
            </a:r>
            <a:r>
              <a:rPr lang="en-AU" dirty="0" smtClean="0">
                <a:solidFill>
                  <a:schemeClr val="bg1"/>
                </a:solidFill>
              </a:rPr>
              <a:t> @</a:t>
            </a:r>
            <a:r>
              <a:rPr lang="en-AU" dirty="0" err="1" smtClean="0">
                <a:solidFill>
                  <a:schemeClr val="bg1"/>
                </a:solidFill>
              </a:rPr>
              <a:t>AdamStephensen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78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551903"/>
            <a:ext cx="1527349" cy="2029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5987382"/>
          </a:xfrm>
        </p:spPr>
        <p:txBody>
          <a:bodyPr anchor="ctr">
            <a:noAutofit/>
          </a:bodyPr>
          <a:lstStyle/>
          <a:p>
            <a:r>
              <a:rPr lang="en-AU" sz="7200" dirty="0" smtClean="0"/>
              <a:t>Goodbye </a:t>
            </a:r>
            <a:r>
              <a:rPr lang="en-AU" sz="7200" dirty="0" err="1" smtClean="0"/>
              <a:t>ApiController</a:t>
            </a:r>
            <a:endParaRPr lang="en-AU" sz="7200" dirty="0"/>
          </a:p>
        </p:txBody>
      </p:sp>
      <p:pic>
        <p:nvPicPr>
          <p:cNvPr id="4098" name="Picture 2" descr="http://sd.keepcalm-o-matic.co.uk/i/keep-calm-im-a-developer.png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" b="548"/>
          <a:stretch>
            <a:fillRect/>
          </a:stretch>
        </p:blipFill>
        <p:spPr bwMode="auto">
          <a:xfrm>
            <a:off x="0" y="54592"/>
            <a:ext cx="5095876" cy="680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8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 smtClean="0"/>
              <a:t>WebAPI</a:t>
            </a:r>
            <a:r>
              <a:rPr lang="en-AU" dirty="0" smtClean="0"/>
              <a:t> and Controllers in one</a:t>
            </a:r>
            <a:endParaRPr lang="en-AU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832513" y="2162363"/>
            <a:ext cx="10297691" cy="3662774"/>
          </a:xfrm>
          <a:prstGeom prst="rect">
            <a:avLst/>
          </a:prstGeom>
          <a:solidFill>
            <a:srgbClr val="F3F3F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03155" rIns="0" bIns="1713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ValuesController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Controller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GET /values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{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"Values"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}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GET /values/1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id) {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"Value "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id.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 }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POST /values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ActionResult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{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HttpStatusCodeResult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201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 } 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kumimoji="0" lang="en-US" alt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52902" y="5987018"/>
            <a:ext cx="101683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>
                <a:hlinkClick r:id="rId2"/>
              </a:rPr>
              <a:t>http://</a:t>
            </a:r>
            <a:r>
              <a:rPr lang="en-AU" dirty="0" smtClean="0">
                <a:hlinkClick r:id="rId2"/>
              </a:rPr>
              <a:t>rules.ssw.com.au/SoftwareDevelopment/RulesToBetterWebAPI/Pages/Default.aspx</a:t>
            </a:r>
            <a:r>
              <a:rPr lang="en-AU" dirty="0" smtClean="0"/>
              <a:t> 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82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551903"/>
            <a:ext cx="1527349" cy="2029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5987382"/>
          </a:xfrm>
        </p:spPr>
        <p:txBody>
          <a:bodyPr anchor="ctr">
            <a:noAutofit/>
          </a:bodyPr>
          <a:lstStyle/>
          <a:p>
            <a:r>
              <a:rPr lang="en-AU" sz="7200" dirty="0" smtClean="0"/>
              <a:t>Razor Tag Helpers</a:t>
            </a:r>
            <a:endParaRPr lang="en-AU" sz="7200" dirty="0"/>
          </a:p>
        </p:txBody>
      </p:sp>
      <p:pic>
        <p:nvPicPr>
          <p:cNvPr id="4098" name="Picture 2" descr="http://sd.keepcalm-o-matic.co.uk/i/keep-calm-im-a-developer.png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" b="548"/>
          <a:stretch>
            <a:fillRect/>
          </a:stretch>
        </p:blipFill>
        <p:spPr bwMode="auto">
          <a:xfrm>
            <a:off x="0" y="54592"/>
            <a:ext cx="5095876" cy="680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60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752902" y="2724081"/>
            <a:ext cx="10686196" cy="114453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sz="2800" b="1" dirty="0" smtClean="0"/>
              <a:t>Old</a:t>
            </a:r>
            <a:endParaRPr lang="en-AU" b="1" dirty="0" smtClean="0"/>
          </a:p>
          <a:p>
            <a:pPr marL="0" indent="0">
              <a:buNone/>
            </a:pPr>
            <a:r>
              <a:rPr lang="en-AU" dirty="0" smtClean="0"/>
              <a:t>@</a:t>
            </a:r>
            <a:r>
              <a:rPr lang="en-AU" dirty="0" err="1" smtClean="0"/>
              <a:t>Html.ActionLink</a:t>
            </a:r>
            <a:r>
              <a:rPr lang="en-AU" dirty="0" smtClean="0"/>
              <a:t>(“Click me”, “View”, “Controller”)</a:t>
            </a:r>
            <a:endParaRPr lang="en-A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52902" y="4521758"/>
            <a:ext cx="10686196" cy="17361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600" b="1" dirty="0" smtClean="0"/>
              <a:t>New</a:t>
            </a:r>
          </a:p>
          <a:p>
            <a:pPr marL="0" indent="0">
              <a:buNone/>
            </a:pPr>
            <a:r>
              <a:rPr lang="en-AU" sz="2200" dirty="0" smtClean="0"/>
              <a:t>&lt;a asp-controller=“Controller” asp-view=“Index”&gt;Click me&lt;/a&gt;</a:t>
            </a:r>
            <a:endParaRPr lang="en-AU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14. Razor Tag Helpers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2630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Razor Tag Helpers</a:t>
            </a:r>
            <a:endParaRPr lang="en-AU" dirty="0"/>
          </a:p>
        </p:txBody>
      </p:sp>
      <p:sp>
        <p:nvSpPr>
          <p:cNvPr id="6" name="Rectangle 1"/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752902" y="1775956"/>
            <a:ext cx="9946954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cs typeface="Consolas" panose="020B0609020204030204" pitchFamily="49" charset="0"/>
              </a:rPr>
              <a:t>Old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+mj-lt"/>
              <a:cs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Html.ValidationSummary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{ @class =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"text-danger"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})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="form-group"&gt;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@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Html.LabelFor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 =&gt;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m.UserName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{ @class =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"col-md-2 control-label"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})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="col-md-10"&gt;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    @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Html.TextBoxFor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 =&gt;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m.UserName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{ @class =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"form-control"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})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    @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Html.ValidationMessageFor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 =&gt;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m.UserName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{ @class =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"text-danger"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})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752902" y="4207391"/>
            <a:ext cx="10686196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+mj-lt"/>
              </a:rPr>
              <a:t>New</a:t>
            </a:r>
            <a:endParaRPr kumimoji="0" lang="en-US" altLang="en-US" sz="2000" b="1" i="0" u="none" strike="sngStrike" cap="none" normalizeH="0" baseline="0" dirty="0" smtClean="0">
              <a:ln>
                <a:noFill/>
              </a:ln>
              <a:solidFill>
                <a:srgbClr val="0000FF"/>
              </a:solidFill>
              <a:effectLst/>
              <a:latin typeface="+mj-lt"/>
              <a:cs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asp-validation-summary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ModelOnly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="text-danger"&gt;&lt;/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="form-group"&gt;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asp-for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="col-md-2 control-label"&gt;&lt;/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="col-md-10"&gt;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asp-for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="form-control"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span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asp-validation-for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="text-danger"&gt;&lt;/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span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div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54918"/>
            <a:ext cx="12204700" cy="680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5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AU" dirty="0" smtClean="0"/>
              <a:t>Harder to tell server side code from client side code</a:t>
            </a:r>
            <a:endParaRPr lang="en-A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 smtClean="0"/>
              <a:t>More HTML like</a:t>
            </a:r>
          </a:p>
          <a:p>
            <a:r>
              <a:rPr lang="en-AU" dirty="0" smtClean="0"/>
              <a:t>More readable</a:t>
            </a:r>
          </a:p>
          <a:p>
            <a:r>
              <a:rPr lang="en-AU" dirty="0" smtClean="0"/>
              <a:t>More control over how the HTML outputs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Razor Tag Helpers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2506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551903"/>
            <a:ext cx="1527349" cy="2029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5987382"/>
          </a:xfrm>
        </p:spPr>
        <p:txBody>
          <a:bodyPr anchor="ctr">
            <a:noAutofit/>
          </a:bodyPr>
          <a:lstStyle/>
          <a:p>
            <a:r>
              <a:rPr lang="en-AU" sz="7200" dirty="0" smtClean="0"/>
              <a:t>View components</a:t>
            </a:r>
            <a:endParaRPr lang="en-AU" sz="7200" dirty="0"/>
          </a:p>
        </p:txBody>
      </p:sp>
      <p:pic>
        <p:nvPicPr>
          <p:cNvPr id="4098" name="Picture 2" descr="http://sd.keepcalm-o-matic.co.uk/i/keep-calm-im-a-developer.png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" b="548"/>
          <a:stretch>
            <a:fillRect/>
          </a:stretch>
        </p:blipFill>
        <p:spPr bwMode="auto">
          <a:xfrm>
            <a:off x="0" y="54592"/>
            <a:ext cx="5095876" cy="680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 dirty="0" smtClean="0"/>
              <a:t>Join the Conversation #VS2015 @</a:t>
            </a:r>
            <a:r>
              <a:rPr lang="en-AU" dirty="0" err="1" smtClean="0"/>
              <a:t>DuncHunter</a:t>
            </a:r>
            <a:r>
              <a:rPr lang="en-AU" dirty="0" smtClean="0"/>
              <a:t> @</a:t>
            </a:r>
            <a:r>
              <a:rPr lang="en-AU" dirty="0" err="1" smtClean="0"/>
              <a:t>AdamStephensen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8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SW-Whi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bg2">
            <a:lumMod val="25000"/>
            <a:alpha val="75000"/>
          </a:schemeClr>
        </a:solidFill>
      </a:spPr>
      <a:bodyPr wrap="square" rtlCol="0" anchor="ctr">
        <a:norm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SWPowerPoint-v3-4.potx" id="{5459C7D9-A3AE-4413-BAAF-D979DDD145C5}" vid="{0EEE23AE-EAC1-4D5B-9D78-8ABC5005A7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B0220F7-4F6F-4203-A594-D37F3328F2C2}">
  <we:reference id="wa104038830" version="1.0.0.2" store="en-au" storeType="OMEX"/>
  <we:alternateReferences>
    <we:reference id="WA104038830" version="1.0.0.2" store="WA104038830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885BDB178A74F98E7D9D0EC371899" ma:contentTypeVersion="1" ma:contentTypeDescription="Create a new document." ma:contentTypeScope="" ma:versionID="7c5657fa70e83599e62944bbcd4876dd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6f0d331ebd68627ead16f146830ec63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internalName="PublishingStartDate">
      <xsd:simpleType>
        <xsd:restriction base="dms:Unknown"/>
      </xsd:simpleType>
    </xsd:element>
    <xsd:element name="PublishingExpirationDate" ma:index="9" nillable="true" ma:displayName="Scheduling End Dat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C022C44-EA09-4F65-B7E4-90CA66CC64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E7381A-4088-450E-8E46-A3D579B2497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A624C2-3C89-4870-91BE-E499BB469329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9132</TotalTime>
  <Words>349</Words>
  <Application>Microsoft Office PowerPoint</Application>
  <PresentationFormat>Widescreen</PresentationFormat>
  <Paragraphs>72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Open Sans Light</vt:lpstr>
      <vt:lpstr>Arial</vt:lpstr>
      <vt:lpstr>Calibri</vt:lpstr>
      <vt:lpstr>Consolas</vt:lpstr>
      <vt:lpstr>SSW-White</vt:lpstr>
      <vt:lpstr>PowerPoint Presentation</vt:lpstr>
      <vt:lpstr>WHAT’S NEW IN  ASP.NET MVC 6</vt:lpstr>
      <vt:lpstr>Goodbye ApiController</vt:lpstr>
      <vt:lpstr>WebAPI and Controllers in one</vt:lpstr>
      <vt:lpstr>Razor Tag Helpers</vt:lpstr>
      <vt:lpstr>14. Razor Tag Helpers</vt:lpstr>
      <vt:lpstr>Razor Tag Helpers</vt:lpstr>
      <vt:lpstr>Razor Tag Helpers</vt:lpstr>
      <vt:lpstr>View components</vt:lpstr>
      <vt:lpstr>MVC – Partials… the problems</vt:lpstr>
      <vt:lpstr>The fix… put the logic in a controller</vt:lpstr>
      <vt:lpstr>Or use… New - View Components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Phan www.ssw.com.au</dc:creator>
  <cp:keywords>template, ssw, blank</cp:keywords>
  <cp:lastModifiedBy>Adam</cp:lastModifiedBy>
  <cp:revision>510</cp:revision>
  <dcterms:created xsi:type="dcterms:W3CDTF">2015-03-01T23:32:52Z</dcterms:created>
  <dcterms:modified xsi:type="dcterms:W3CDTF">2015-11-27T04:08:56Z</dcterms:modified>
  <cp:contentStatus>Testing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ContentTypeId">
    <vt:lpwstr>0x010100C6C885BDB178A74F98E7D9D0EC371899</vt:lpwstr>
  </property>
</Properties>
</file>

<file path=docProps/thumbnail.jpeg>
</file>